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owerbi.com/reportEmbed?reportId=ed1fb13d-9069-4525-add0-08caba358213" TargetMode="External"/><Relationship Id="rId1" Type="http://schemas.openxmlformats.org/officeDocument/2006/relationships/image" Target="../media/image-3-1.png"/><Relationship Id="rId3" Type="http://schemas.openxmlformats.org/officeDocument/2006/relationships/image" Target="../media/image-3-2.png"/><Relationship Id="rId4" Type="http://schemas.openxmlformats.org/officeDocument/2006/relationships/image" Target="../media/image-3-3.svg"/><Relationship Id="rId5" Type="http://schemas.openxmlformats.org/officeDocument/2006/relationships/image" Target="../media/image-3-4.png"/><Relationship Id="rId6" Type="http://schemas.openxmlformats.org/officeDocument/2006/relationships/image" Target="../media/image-3-5.svg"/><Relationship Id="rId7" Type="http://schemas.openxmlformats.org/officeDocument/2006/relationships/image" Target="../media/image-3-6.png"/><Relationship Id="rId8" Type="http://schemas.openxmlformats.org/officeDocument/2006/relationships/image" Target="../media/image-3-7.svg"/><Relationship Id="rId9" Type="http://schemas.openxmlformats.org/officeDocument/2006/relationships/image" Target="../media/image-3-8.png"/><Relationship Id="rId10" Type="http://schemas.openxmlformats.org/officeDocument/2006/relationships/image" Target="../media/image-3-9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2210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8910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insights from 3,900 customer transactions revealing revenue drivers, discount strategies, and behavioral patterns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243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Analysis by Vinod Tambe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738783"/>
            <a:ext cx="6719888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Recommendations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3" y="1706523"/>
            <a:ext cx="1089660" cy="15844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0378" y="1924407"/>
            <a:ext cx="347174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Subscription Programs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70378" y="2375654"/>
            <a:ext cx="63107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 subscribers show highest LTV—invest in conversion campaigns for returning customers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3" y="3291007"/>
            <a:ext cx="1089660" cy="130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70378" y="3508891"/>
            <a:ext cx="330791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Discount Strategy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70378" y="3960138"/>
            <a:ext cx="63107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margin impact for categories with &gt;50% discount dependency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" y="4598670"/>
            <a:ext cx="1089660" cy="13076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70378" y="4816554"/>
            <a:ext cx="357782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Highlight Top-Rated Products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70378" y="5267801"/>
            <a:ext cx="63107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high-rated items prominently to drive conversion and trust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3" y="5906333"/>
            <a:ext cx="1089660" cy="15844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70378" y="6124218"/>
            <a:ext cx="289262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Refine Shipping Options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70378" y="6575465"/>
            <a:ext cx="63107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shipping correlates with satisfaction—consider tiered offerings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429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Scope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93656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 transactional records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40328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Multi-category retail data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87001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behavior metrics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33673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frequency patterns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Analytical Tools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71561" y="393656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for data cleaning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1561" y="440328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PostgreSQL for business queries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1561" y="525303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 BI for visualization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71561" y="571976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Minimal DAX implementation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385" y="624840"/>
            <a:ext cx="6063615" cy="6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Findings at a Glance</a:t>
            </a:r>
            <a:endParaRPr lang="en-US" sz="420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" y="1746290"/>
            <a:ext cx="1412915" cy="62412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4385" y="2625685"/>
            <a:ext cx="6407348" cy="2557582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5" name="Shape 2"/>
          <p:cNvSpPr/>
          <p:nvPr/>
        </p:nvSpPr>
        <p:spPr>
          <a:xfrm>
            <a:off x="1021318" y="2852618"/>
            <a:ext cx="680918" cy="680918"/>
          </a:xfrm>
          <a:prstGeom prst="roundRect">
            <a:avLst>
              <a:gd name="adj" fmla="val 13427587"/>
            </a:avLst>
          </a:prstGeom>
          <a:solidFill>
            <a:srgbClr val="38512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603" y="3039904"/>
            <a:ext cx="306348" cy="3063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1318" y="3760470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Drivers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21318" y="4230291"/>
            <a:ext cx="5953482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categories and products identified with clear performance metrics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667" y="2625685"/>
            <a:ext cx="6407348" cy="2557582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0" name="Shape 6"/>
          <p:cNvSpPr/>
          <p:nvPr/>
        </p:nvSpPr>
        <p:spPr>
          <a:xfrm>
            <a:off x="7655600" y="2852618"/>
            <a:ext cx="680918" cy="680918"/>
          </a:xfrm>
          <a:prstGeom prst="roundRect">
            <a:avLst>
              <a:gd name="adj" fmla="val 13427587"/>
            </a:avLst>
          </a:prstGeom>
          <a:solidFill>
            <a:srgbClr val="38512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885" y="3039904"/>
            <a:ext cx="306348" cy="3063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55600" y="3760470"/>
            <a:ext cx="274451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 Dependency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7655600" y="4230291"/>
            <a:ext cx="5953482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Several categories show high reliance on promotional pricing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4385" y="5410200"/>
            <a:ext cx="6407348" cy="2194560"/>
          </a:xfrm>
          <a:prstGeom prst="roundRect">
            <a:avLst>
              <a:gd name="adj" fmla="val 1551"/>
            </a:avLst>
          </a:prstGeom>
          <a:solidFill>
            <a:srgbClr val="F3E7D4"/>
          </a:solidFill>
          <a:ln/>
        </p:spPr>
      </p:sp>
      <p:sp>
        <p:nvSpPr>
          <p:cNvPr id="15" name="Shape 10"/>
          <p:cNvSpPr/>
          <p:nvPr/>
        </p:nvSpPr>
        <p:spPr>
          <a:xfrm>
            <a:off x="1021318" y="5637133"/>
            <a:ext cx="680918" cy="680918"/>
          </a:xfrm>
          <a:prstGeom prst="roundRect">
            <a:avLst>
              <a:gd name="adj" fmla="val 13427587"/>
            </a:avLst>
          </a:prstGeom>
          <a:solidFill>
            <a:srgbClr val="38512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8603" y="5824418"/>
            <a:ext cx="306348" cy="30634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1318" y="6544985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021318" y="7014805"/>
            <a:ext cx="5953482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New, Returning, and Loyal buyers exhibit distinct patterns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28667" y="5410200"/>
            <a:ext cx="6407348" cy="2194560"/>
          </a:xfrm>
          <a:prstGeom prst="roundRect">
            <a:avLst>
              <a:gd name="adj" fmla="val 1551"/>
            </a:avLst>
          </a:prstGeom>
          <a:solidFill>
            <a:srgbClr val="F3E7D4"/>
          </a:solidFill>
          <a:ln/>
        </p:spPr>
      </p:sp>
      <p:sp>
        <p:nvSpPr>
          <p:cNvPr id="20" name="Shape 14"/>
          <p:cNvSpPr/>
          <p:nvPr/>
        </p:nvSpPr>
        <p:spPr>
          <a:xfrm>
            <a:off x="7655600" y="5637133"/>
            <a:ext cx="680918" cy="680918"/>
          </a:xfrm>
          <a:prstGeom prst="roundRect">
            <a:avLst>
              <a:gd name="adj" fmla="val 13427587"/>
            </a:avLst>
          </a:prstGeom>
          <a:solidFill>
            <a:srgbClr val="38512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885" y="5824418"/>
            <a:ext cx="306348" cy="30634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55600" y="6544985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 Impact</a:t>
            </a:r>
            <a:endParaRPr lang="en-US" sz="2100" dirty="0"/>
          </a:p>
        </p:txBody>
      </p:sp>
      <p:sp>
        <p:nvSpPr>
          <p:cNvPr id="23" name="Text 16"/>
          <p:cNvSpPr/>
          <p:nvPr/>
        </p:nvSpPr>
        <p:spPr>
          <a:xfrm>
            <a:off x="7655600" y="7014805"/>
            <a:ext cx="5953482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Repeat buyers more likely to subscribe, driving higher LTV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7223"/>
            <a:ext cx="66538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 Journey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56347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336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Raw 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 rows extracted from CSV with initial profiling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156347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3336965"/>
            <a:ext cx="32526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Value Treatment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ratings imputed using category medians (37 missing values)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156347"/>
            <a:ext cx="4158853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3336965"/>
            <a:ext cx="34780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Type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832503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Numeric casting, rating clamping (1-5 scale)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 groups, purchase frequency, customer segments created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PostgreSQL Loading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 data loaded to customer_behavior table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001" y="454938"/>
            <a:ext cx="5928598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Leadership by Category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001" y="1375648"/>
            <a:ext cx="7921943" cy="7921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12185" y="1354931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Performers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912185" y="1763554"/>
            <a:ext cx="514671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Categories ranked by total purchase amount reveal clear winners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8912185" y="2176939"/>
            <a:ext cx="514671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Electronics dominate revenue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8912185" y="2499360"/>
            <a:ext cx="514671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Fashion shows strong volume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8912185" y="2821781"/>
            <a:ext cx="514671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Home goods steady growth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912185" y="3144203"/>
            <a:ext cx="514671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Accessories high margin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8912185" y="3557587"/>
            <a:ext cx="514671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Insight: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Top 3 categories drive 65% of total revenue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233" y="762357"/>
            <a:ext cx="596348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 Impact Analysis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4233" y="1723787"/>
            <a:ext cx="3705939" cy="3545205"/>
          </a:xfrm>
          <a:prstGeom prst="roundRect">
            <a:avLst>
              <a:gd name="adj" fmla="val 412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3753" y="1723787"/>
            <a:ext cx="121920" cy="3545205"/>
          </a:xfrm>
          <a:prstGeom prst="roundRect">
            <a:avLst>
              <a:gd name="adj" fmla="val 26639"/>
            </a:avLst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6582608" y="1970723"/>
            <a:ext cx="312062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 Discount Dependency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82608" y="2737604"/>
            <a:ext cx="312062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Categories with &gt;50% discount rate show pricing strategy risks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582608" y="3560445"/>
            <a:ext cx="312062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Fashion accessories: 58% discounted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582608" y="4329113"/>
            <a:ext cx="312062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Seasonal items: 52% discounted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0166628" y="1723787"/>
            <a:ext cx="3705939" cy="3545205"/>
          </a:xfrm>
          <a:prstGeom prst="roundRect">
            <a:avLst>
              <a:gd name="adj" fmla="val 412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136148" y="1723787"/>
            <a:ext cx="121920" cy="3545205"/>
          </a:xfrm>
          <a:prstGeom prst="roundRect">
            <a:avLst>
              <a:gd name="adj" fmla="val 26639"/>
            </a:avLst>
          </a:prstGeom>
          <a:solidFill>
            <a:srgbClr val="38512F"/>
          </a:solidFill>
          <a:ln/>
        </p:spPr>
      </p:sp>
      <p:sp>
        <p:nvSpPr>
          <p:cNvPr id="12" name="Text 9"/>
          <p:cNvSpPr/>
          <p:nvPr/>
        </p:nvSpPr>
        <p:spPr>
          <a:xfrm>
            <a:off x="10505003" y="1970723"/>
            <a:ext cx="269783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Moderate Dependency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505003" y="2419112"/>
            <a:ext cx="312062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Balanced approach maintains margin health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505003" y="3241953"/>
            <a:ext cx="312062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Electronics: 35% discounted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505003" y="3664148"/>
            <a:ext cx="312062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Home goods: 28% discounted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44233" y="5485448"/>
            <a:ext cx="3705939" cy="1981676"/>
          </a:xfrm>
          <a:prstGeom prst="roundRect">
            <a:avLst>
              <a:gd name="adj" fmla="val 738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13753" y="5485448"/>
            <a:ext cx="121920" cy="1981676"/>
          </a:xfrm>
          <a:prstGeom prst="roundRect">
            <a:avLst>
              <a:gd name="adj" fmla="val 26639"/>
            </a:avLst>
          </a:prstGeom>
          <a:solidFill>
            <a:srgbClr val="38512F"/>
          </a:solidFill>
          <a:ln/>
        </p:spPr>
      </p:sp>
      <p:sp>
        <p:nvSpPr>
          <p:cNvPr id="18" name="Text 15"/>
          <p:cNvSpPr/>
          <p:nvPr/>
        </p:nvSpPr>
        <p:spPr>
          <a:xfrm>
            <a:off x="6582608" y="5732383"/>
            <a:ext cx="261818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Opportunity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582608" y="6180773"/>
            <a:ext cx="312062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discount policies for high-dependency categories to protect margins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5245"/>
            <a:ext cx="86013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Segmentation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35367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32290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First-time buyers exploring catalog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58903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Lower AOV initially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25628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Price-sensitive segment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92353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acquisition cost</a:t>
            </a:r>
            <a:endParaRPr lang="en-US" sz="1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9146" y="4526994"/>
            <a:ext cx="358140" cy="3581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41243" y="21880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41243" y="2683550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2-5 previous purchases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9941243" y="321016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Building trust and loyalty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9941243" y="3676888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subscription rate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9941243" y="414361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Growing basket size</a:t>
            </a:r>
            <a:endParaRPr lang="en-US" sz="18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9563" y="3152656"/>
            <a:ext cx="358140" cy="3581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4124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941243" y="538114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6+ purchase history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9941243" y="590776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lifetime value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9941243" y="6374487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80% subscription rate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9941243" y="684121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Brand advocates</a:t>
            </a:r>
            <a:endParaRPr lang="en-US" sz="18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9563" y="5901214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0908"/>
            <a:ext cx="8034576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Payment &amp; Shipping Performance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4858" y="1789867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Payment Method Mix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64858" y="2329577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Credit card: 45% of transactions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4858" y="2755583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Digital wallets: 32% share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4858" y="3181588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Debit cards: 18% volume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4858" y="3607594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Cash on delivery: 5% niche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858" y="4202906"/>
            <a:ext cx="6283762" cy="353960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89401" y="1789867"/>
            <a:ext cx="2741771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Shipping Type Analysis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89401" y="2329577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Express: higher AOV, premium segment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89401" y="2755583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Standard: volume driver, cost-effective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9401" y="3181588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Free shipping: conversion catalyst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9401" y="3727728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Finding: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Express shipping customers show 15% higher review ratings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800814"/>
            <a:ext cx="7567612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BI Dashboard Highlights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8194" y="2463046"/>
            <a:ext cx="506611" cy="506611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882491" y="2517636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19952" y="2540437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KPI Cards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19952" y="3006566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customers, revenue, AOV, and average ratings at-a-glance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8194" y="3817025"/>
            <a:ext cx="506611" cy="506611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882491" y="3871615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519952" y="3894415"/>
            <a:ext cx="278546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Performance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519952" y="4360545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Horizontal bar charts showing top revenue generators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8194" y="5171003"/>
            <a:ext cx="506611" cy="506611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882491" y="5225594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19952" y="5248394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Segmentation Views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19952" y="5714524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Donut charts revealing customer composition and subscription rates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88194" y="6524982"/>
            <a:ext cx="506611" cy="506611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882491" y="6579572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519952" y="6602373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 Analysis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519952" y="7068503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comparison of discounted vs. non-discounted performance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2025-11-29T14:02:15Z</dcterms:created>
  <dcterms:modified xsi:type="dcterms:W3CDTF">2025-11-29T14:02:15Z</dcterms:modified>
</cp:coreProperties>
</file>